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0" r:id="rId1"/>
  </p:sldMasterIdLst>
  <p:notesMasterIdLst>
    <p:notesMasterId r:id="rId31"/>
  </p:notes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73" r:id="rId11"/>
    <p:sldId id="272" r:id="rId12"/>
    <p:sldId id="274" r:id="rId13"/>
    <p:sldId id="271" r:id="rId14"/>
    <p:sldId id="275" r:id="rId15"/>
    <p:sldId id="270" r:id="rId16"/>
    <p:sldId id="269" r:id="rId17"/>
    <p:sldId id="268" r:id="rId18"/>
    <p:sldId id="283" r:id="rId19"/>
    <p:sldId id="284" r:id="rId20"/>
    <p:sldId id="285" r:id="rId21"/>
    <p:sldId id="286" r:id="rId22"/>
    <p:sldId id="287" r:id="rId23"/>
    <p:sldId id="291" r:id="rId24"/>
    <p:sldId id="288" r:id="rId25"/>
    <p:sldId id="290" r:id="rId26"/>
    <p:sldId id="289" r:id="rId27"/>
    <p:sldId id="292" r:id="rId28"/>
    <p:sldId id="293" r:id="rId29"/>
    <p:sldId id="30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5" autoAdjust="0"/>
    <p:restoredTop sz="94660"/>
  </p:normalViewPr>
  <p:slideViewPr>
    <p:cSldViewPr>
      <p:cViewPr varScale="1">
        <p:scale>
          <a:sx n="93" d="100"/>
          <a:sy n="93" d="100"/>
        </p:scale>
        <p:origin x="1253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8EB8-949E-4A49-BCFC-D69CB43FA443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A500-1DA6-4541-BE61-DEBA7B330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1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3E386-8804-4B0A-BC3D-769F3C33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5F91B-E40E-4C91-8E54-D1DE8E35E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66D6E-95B2-43AC-AB37-FB84B12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B79AD8-321F-4A18-8EAF-9B6D0CE3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6F6CC-BD14-449F-BF43-2DE5BC5B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577881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B029-5420-46A3-B778-9218C4C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33BE22-D052-4385-926B-645D547C4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B3FEB-0F87-4009-A4FC-1068A41A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659E1-5016-4549-BF56-50D3BCE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9F337-AFFB-40F0-95DF-42AF7C02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2513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C20E80-6196-41BA-8C01-7484E33D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84DA41-A97B-4604-82F8-96778B9BB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88B93-2EC1-4F8D-AEB9-5ECE616A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2D0EF-DF1A-4F63-8BB3-67E359D7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2AF8F-6EAA-46FE-96B1-A8B89901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47603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16832"/>
            <a:ext cx="7315200" cy="19442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5796" y="5013176"/>
            <a:ext cx="3672408" cy="72008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Profesor / Curso académico: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14400" y="4077072"/>
            <a:ext cx="7315200" cy="52642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ASIGNATURA</a:t>
            </a:r>
          </a:p>
        </p:txBody>
      </p:sp>
      <p:pic>
        <p:nvPicPr>
          <p:cNvPr id="4" name="Picture 2" descr="C:\Users\eva.perandones\Downloads\default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77" y="525827"/>
            <a:ext cx="2607646" cy="9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7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476672"/>
            <a:ext cx="3600400" cy="301227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12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Asignatura/Tema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5 Marcador de número de diapositiva"/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eva.perandones\Downloads\default-logo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05178"/>
            <a:ext cx="3566160" cy="41316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204864"/>
            <a:ext cx="3566160" cy="413402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19" y="1268760"/>
            <a:ext cx="8605935" cy="72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476672"/>
            <a:ext cx="3600400" cy="301227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12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Asignatura/Tema</a:t>
            </a:r>
          </a:p>
        </p:txBody>
      </p:sp>
      <p:sp>
        <p:nvSpPr>
          <p:cNvPr id="21" name="5 Marcador de número de diapositiva"/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14" name="Picture 2" descr="C:\Users\eva.perandones\Downloads\default-logo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FA7CC-5C34-4724-AC7A-47E20F5B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CF97B-5C9B-4F2D-B974-6F39E208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303E1-D9C1-4EF6-939A-D578369D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6C70B-0778-4731-A576-308CB383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AF9B4F-4865-4C49-8038-806EC4D9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6C4DAF-0DE2-41DA-9485-CC879CA2C538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1A7EE0C-E419-4939-A0AD-55D307067019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F901417-36C2-431D-B4C0-07F806CE124C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B34CC7C2-EC73-4B2E-A1A4-5C7C4604BDAB}"/>
              </a:ext>
            </a:extLst>
          </p:cNvPr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Users\eva.perandones\Downloads\default-logo (1).png">
            <a:extLst>
              <a:ext uri="{FF2B5EF4-FFF2-40B4-BE49-F238E27FC236}">
                <a16:creationId xmlns:a16="http://schemas.microsoft.com/office/drawing/2014/main" id="{A7B19934-16A6-4826-A169-FB189FCAB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CE4A-3D00-4D97-B330-BA26B423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E7576-5A26-4C5D-9BD2-54718FA96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C37CE-6E4C-40A7-BD52-98A2E424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5FCDE-2F7D-445F-A12B-7B6610F0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60ED6-795D-427E-A70F-7CD637DD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82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EAC99-B2C2-4638-A5B9-F24C4914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B0D8E-7A74-4F85-A444-17D88F440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E6134F-8618-4CB2-B126-E84343A0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662B2F-76DD-457F-B695-06E034D8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C3F65-1FD3-43B4-832C-717C3ACA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33982-311C-4559-8C0D-120C2278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D6A12F0-BC59-424A-9F1E-C44F0B8A5D7F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D2AE04C-0433-4727-A06E-41C9199BC904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A5153C96-C8C6-4FA7-B605-ADE6930ADFBB}"/>
              </a:ext>
            </a:extLst>
          </p:cNvPr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EFF26A30-9397-42F9-AE0F-2976BBD69CA2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12" name="Picture 2" descr="C:\Users\eva.perandones\Downloads\default-logo (1).png">
            <a:extLst>
              <a:ext uri="{FF2B5EF4-FFF2-40B4-BE49-F238E27FC236}">
                <a16:creationId xmlns:a16="http://schemas.microsoft.com/office/drawing/2014/main" id="{582680D5-3F86-45AC-B2C3-30BAB96ED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10D4E-ECE1-443A-A50C-335575BE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D4AD5E-BE73-4679-A6A7-F2CAD6DD4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825240-4074-4337-A915-BFFE3E33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6FB329-949B-4F41-8BBE-55432A4CF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2EAE2A-E0EA-47EF-AA81-F83A41929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7D095C-8E83-4223-B431-3427C0A1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39EF5E-FED2-4DC1-93E3-F07A7333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E36A9-17CC-4995-A4E0-F1329FA2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15107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0ECF3-8384-456C-9A29-09ABFED1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E2866A-753F-4C4D-A7FD-23ABA8A1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1192B6-59A4-40BD-AFB9-6C35CE2C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7766B8-81D3-4D2A-9098-38748522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64067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F94AF8-7631-4A5B-A801-AC2DA83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AD0628-2EDB-4891-9AA2-2A53A562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C48CE9-0378-45AB-A908-5EA07205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0F9A230-E4EF-4C09-B1C2-CC06B0C85B9D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887C7A6-B238-490A-959A-8FF63835D5BC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D9C7667-8F78-4C17-9FC0-B4BFBBEC0223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8" name="Picture 2" descr="C:\Users\eva.perandones\Downloads\default-logo (1).png">
            <a:extLst>
              <a:ext uri="{FF2B5EF4-FFF2-40B4-BE49-F238E27FC236}">
                <a16:creationId xmlns:a16="http://schemas.microsoft.com/office/drawing/2014/main" id="{8C4F74B4-6997-455D-A25A-F41FA03604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2D729-E0BF-44F3-B7E5-689AB772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9D02C2-2B58-4CB8-B8EF-40035AEB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F3D9B-D5BE-42AC-803F-5FF67D52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093AE-D6EF-43C3-9921-9AFE8519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84BC0-F1B5-45B0-8C9C-53DA423D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11644-C84B-4A11-AAB3-12DCB6D3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20701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3CB5F-9E63-4444-914F-5E28F72C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6589BE-41AD-446D-A9B2-7C6A3D80A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233E12-6005-4065-938D-5DBD5CC8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3CCCF6-E1A1-410E-882B-6FC5DB9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5D04BB-C846-4635-BB50-24986E3A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F2A00-F099-47EF-856C-21EBD643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3890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A5B594-3D33-4AC3-9287-CF76F785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611CD3-0FD5-4C14-BCE6-777FCF8A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9F06AD-DCD6-4CEA-B056-8683F897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CA31-DE7F-48F6-8F07-6351403BCB4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60636-878E-4943-941A-AE2BE189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625B5-E722-4730-A373-53D902271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0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794" r:id="rId13"/>
    <p:sldLayoutId id="2147483796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526DA0-0376-4E5E-AB37-2BBAC937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6794"/>
            <a:ext cx="2664296" cy="1776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4D823E-F888-4F16-9B9E-6D3838B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/>
          <a:stretch/>
        </p:blipFill>
        <p:spPr>
          <a:xfrm>
            <a:off x="539552" y="1595454"/>
            <a:ext cx="7902624" cy="3655484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89856" y="2060940"/>
            <a:ext cx="7402016" cy="1989027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TEMA 2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COMBINATORIA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1"/>
          </p:nvPr>
        </p:nvSpPr>
        <p:spPr>
          <a:xfrm>
            <a:off x="833264" y="4305957"/>
            <a:ext cx="7315200" cy="576064"/>
          </a:xfrm>
        </p:spPr>
        <p:txBody>
          <a:bodyPr>
            <a:normAutofit/>
          </a:bodyPr>
          <a:lstStyle/>
          <a:p>
            <a:r>
              <a:rPr lang="es-ES" sz="2400" dirty="0"/>
              <a:t>LÓGICA Y MATEMÁTICA DISCRETA</a:t>
            </a:r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0A9E989E-FEC3-4007-BB67-1A3A78192125}"/>
              </a:ext>
            </a:extLst>
          </p:cNvPr>
          <p:cNvSpPr txBox="1">
            <a:spLocks/>
          </p:cNvSpPr>
          <p:nvPr/>
        </p:nvSpPr>
        <p:spPr>
          <a:xfrm>
            <a:off x="5940152" y="5762917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2021-2022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Mar Angulo Martínez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BC8D0858-1A3D-4C0A-B4C3-47C4F2A4AD35}"/>
                  </a:ext>
                </a:extLst>
              </p:cNvPr>
              <p:cNvSpPr/>
              <p:nvPr/>
            </p:nvSpPr>
            <p:spPr>
              <a:xfrm>
                <a:off x="179512" y="2060848"/>
                <a:ext cx="8640964" cy="342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4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2.4. Combinaciones ordinarias </a:t>
                </a:r>
                <a:r>
                  <a:rPr lang="es-ES" sz="14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(subconjuntos)</a:t>
                </a:r>
                <a:endPara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Número de distribuciones de bolas indistinguibles en urnas de modo que haya a lo sumo una bola por urna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general, el número de distribuciones de n elementos indistinguibles en m lugares/urnas consiste en seleccionar un subconjunto de objetos sin ningún tipo de orden</a:t>
                </a:r>
              </a:p>
              <a:p>
                <a:pPr algn="just">
                  <a:spcAft>
                    <a:spcPts val="0"/>
                  </a:spcAft>
                </a:pP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¿Qué varía respecto al caso de distinguibles?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este caso, la ubicación en las urnas </a:t>
                </a:r>
                <a:r>
                  <a:rPr lang="es-ES" b="1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b="1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bda</a:t>
                </a: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b="1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b="1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dab</a:t>
                </a: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son el mismo caso, por tanto: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s-ES" sz="1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ES" sz="2400" dirty="0">
                    <a:ea typeface="Cambria Math" panose="02040503050406030204" pitchFamily="18" charset="0"/>
                  </a:rPr>
                  <a:t>Si  0&lt;n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−1)…..(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BC8D0858-1A3D-4C0A-B4C3-47C4F2A4A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0848"/>
                <a:ext cx="8640964" cy="3426515"/>
              </a:xfrm>
              <a:prstGeom prst="rect">
                <a:avLst/>
              </a:prstGeom>
              <a:blipFill>
                <a:blip r:embed="rId3"/>
                <a:stretch>
                  <a:fillRect l="-1058" t="-1423" r="-5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81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43B321-1C3D-42B7-BAF8-ABA6E9982A7E}"/>
              </a:ext>
            </a:extLst>
          </p:cNvPr>
          <p:cNvSpPr/>
          <p:nvPr/>
        </p:nvSpPr>
        <p:spPr>
          <a:xfrm>
            <a:off x="107504" y="2179093"/>
            <a:ext cx="86409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b="1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Combinaciones ordinarias</a:t>
            </a:r>
            <a:r>
              <a:rPr lang="es-ES" sz="2000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grupos ordenados formados por n elementos tomados de los m existentes de forma que dos grupos son distintos sólo si difieren en algún elemento 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dirty="0">
              <a:solidFill>
                <a:srgbClr val="833C0B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833C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833C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Formas posibles de cubrir 3 plazas de administrativo de un grupo de 12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833C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¿Cuántas cadenas de n bits contienen exactamente r unos?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833C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una Comisión de 3 miembros del Departamento de informática y 4 de matemáticas sabiendo que el primero tiene 9 miembros y el segundo cuenta con 11 personas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spcAft>
                <a:spcPts val="0"/>
              </a:spcAft>
            </a:pPr>
            <a:r>
              <a:rPr lang="es-ES" dirty="0">
                <a:solidFill>
                  <a:srgbClr val="833C0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744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C973BC8-D275-4961-9A53-E9BA2BB97EB2}"/>
                  </a:ext>
                </a:extLst>
              </p:cNvPr>
              <p:cNvSpPr/>
              <p:nvPr/>
            </p:nvSpPr>
            <p:spPr>
              <a:xfrm>
                <a:off x="179512" y="2056110"/>
                <a:ext cx="8496944" cy="363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400" i="1" dirty="0"/>
                  <a:t>2.5. Combinaciones con repetición </a:t>
                </a: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Número de distribuciones de 3 bolas indistinguibles en 5 </a:t>
                </a:r>
                <a:r>
                  <a:rPr lang="es-ES">
                    <a:solidFill>
                      <a:schemeClr val="accent1">
                        <a:lumMod val="50000"/>
                      </a:schemeClr>
                    </a:solidFill>
                  </a:rPr>
                  <a:t>urnas  distinguibles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	No tiene por qué ser n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s-ES" dirty="0"/>
              </a:p>
              <a:p>
                <a:r>
                  <a:rPr lang="es-ES" dirty="0"/>
                  <a:t>Codificamos las distribuciones de la forma siguiente:</a:t>
                </a:r>
              </a:p>
              <a:p>
                <a:r>
                  <a:rPr lang="es-ES" b="1" dirty="0" err="1"/>
                  <a:t>Nº</a:t>
                </a:r>
                <a:r>
                  <a:rPr lang="es-ES" b="1" dirty="0"/>
                  <a:t> bolas que hay en la 1ª urna = </a:t>
                </a:r>
                <a:r>
                  <a:rPr lang="es-ES" b="1" dirty="0" err="1"/>
                  <a:t>nº</a:t>
                </a:r>
                <a:r>
                  <a:rPr lang="es-ES" b="1" dirty="0"/>
                  <a:t> puntos antes de la 1ª raya vertical</a:t>
                </a:r>
                <a:endParaRPr lang="es-ES" dirty="0"/>
              </a:p>
              <a:p>
                <a:r>
                  <a:rPr lang="es-ES" b="1" dirty="0" err="1"/>
                  <a:t>Nº</a:t>
                </a:r>
                <a:r>
                  <a:rPr lang="es-ES" b="1" dirty="0"/>
                  <a:t> bolas en la 2ª urna= </a:t>
                </a:r>
                <a:r>
                  <a:rPr lang="es-ES" b="1" dirty="0" err="1"/>
                  <a:t>nº</a:t>
                </a:r>
                <a:r>
                  <a:rPr lang="es-ES" b="1" dirty="0"/>
                  <a:t> puntos entre la 1ª raya y la 2ª</a:t>
                </a:r>
                <a:endParaRPr lang="es-ES" dirty="0"/>
              </a:p>
              <a:p>
                <a:r>
                  <a:rPr lang="es-ES" sz="2000" b="1" dirty="0"/>
                  <a:t>Los diferentes códigos son las ordenaciones distinguibles de 3 puntos (número de bolas) y 4 rayas (</a:t>
                </a:r>
                <a:r>
                  <a:rPr lang="es-ES" sz="2000" b="1" dirty="0" err="1"/>
                  <a:t>nº</a:t>
                </a:r>
                <a:r>
                  <a:rPr lang="es-ES" sz="2000" b="1" dirty="0"/>
                  <a:t> de urnas -1) o bien el </a:t>
                </a:r>
                <a:r>
                  <a:rPr lang="es-ES" sz="2000" b="1" dirty="0" err="1"/>
                  <a:t>nº</a:t>
                </a:r>
                <a:r>
                  <a:rPr lang="es-ES" sz="2000" b="1" dirty="0"/>
                  <a:t> formas de elegir 3 lugares (los que ocupan los puntos) de 7 , o bien el </a:t>
                </a:r>
                <a:r>
                  <a:rPr lang="es-ES" sz="2000" b="1" dirty="0" err="1"/>
                  <a:t>nº</a:t>
                </a:r>
                <a:r>
                  <a:rPr lang="es-ES" sz="2000" b="1" dirty="0"/>
                  <a:t> de formas de elegir los lugares que ocupan las rayas (4 de 7)</a:t>
                </a:r>
                <a:endParaRPr lang="es-ES" sz="2000" dirty="0"/>
              </a:p>
              <a:p>
                <a:r>
                  <a:rPr lang="es-ES" b="1" dirty="0"/>
                  <a:t> 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C973BC8-D275-4961-9A53-E9BA2BB97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56110"/>
                <a:ext cx="8496944" cy="3631763"/>
              </a:xfrm>
              <a:prstGeom prst="rect">
                <a:avLst/>
              </a:prstGeom>
              <a:blipFill>
                <a:blip r:embed="rId3"/>
                <a:stretch>
                  <a:fillRect l="-1076" t="-1342" r="-5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17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8DB3B44-C563-4515-8734-7AABEABE61B6}"/>
                  </a:ext>
                </a:extLst>
              </p:cNvPr>
              <p:cNvSpPr/>
              <p:nvPr/>
            </p:nvSpPr>
            <p:spPr>
              <a:xfrm>
                <a:off x="251518" y="2110434"/>
                <a:ext cx="8568954" cy="231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En general, el número de distribuciones de n elementos indistinguibles en m lugares/urnas consiste en elegir m-1 lugares (rayas), o bien n lugares (puntos) entre m+n-1</a:t>
                </a:r>
              </a:p>
              <a:p>
                <a:endParaRPr lang="es-E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𝐶𝑅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8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8DB3B44-C563-4515-8734-7AABEABE6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2110434"/>
                <a:ext cx="8568954" cy="2318840"/>
              </a:xfrm>
              <a:prstGeom prst="rect">
                <a:avLst/>
              </a:prstGeom>
              <a:blipFill>
                <a:blip r:embed="rId3"/>
                <a:stretch>
                  <a:fillRect l="-711" t="-13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6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0318A9D-4018-453C-A8C7-D18559DB599A}"/>
                  </a:ext>
                </a:extLst>
              </p:cNvPr>
              <p:cNvSpPr/>
              <p:nvPr/>
            </p:nvSpPr>
            <p:spPr>
              <a:xfrm>
                <a:off x="179511" y="2276872"/>
                <a:ext cx="8568954" cy="281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1600" dirty="0">
                    <a:solidFill>
                      <a:srgbClr val="833C0B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Ejemplos:</a:t>
                </a:r>
              </a:p>
              <a:p>
                <a:pPr algn="just">
                  <a:spcAft>
                    <a:spcPts val="0"/>
                  </a:spcAft>
                </a:pPr>
                <a:endParaRPr lang="es-E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lvl="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rgbClr val="833C0B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¿De cuántas formas se pueden seleccionar 5 billetes de una caja registradora que contiene billetes de 5 euros, de 10, de 20, de 50, de 100, 200 y 500. Suponemos que el orden en que se seleccionan no se tiene en cuenta, que los billetes de la misma cantidad no se pueden distinguir y que hay al menos 5 billetes de cada tipo</a:t>
                </a:r>
              </a:p>
              <a:p>
                <a:pPr marL="285750" lvl="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endParaRPr lang="es-E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lvl="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rgbClr val="833C0B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¿Cuántas soluciones tiene la ecuación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160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23 </a:t>
                </a:r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s-E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</a:rPr>
                  <a:t>,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 enteros no negativos</a:t>
                </a:r>
              </a:p>
              <a:p>
                <a:pPr lvl="0" algn="just">
                  <a:spcAft>
                    <a:spcPts val="0"/>
                  </a:spcAft>
                </a:pPr>
                <a:endParaRPr lang="es-E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lvl="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rgbClr val="833C0B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¿De cuántas formas distintas puedes colocar 10 bolas iguales en 8 cajas distintas?</a:t>
                </a:r>
                <a:endParaRPr lang="es-E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algn="just">
                  <a:spcAft>
                    <a:spcPts val="0"/>
                  </a:spcAft>
                </a:pPr>
                <a:r>
                  <a:rPr lang="es-ES" sz="1600" dirty="0">
                    <a:solidFill>
                      <a:srgbClr val="833C0B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600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0318A9D-4018-453C-A8C7-D18559DB5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276872"/>
                <a:ext cx="8568954" cy="2811539"/>
              </a:xfrm>
              <a:prstGeom prst="rect">
                <a:avLst/>
              </a:prstGeom>
              <a:blipFill>
                <a:blip r:embed="rId3"/>
                <a:stretch>
                  <a:fillRect l="-356" t="-651" r="-4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37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77CCD6F-0BA8-4B0E-8EB5-615832C9B08C}"/>
                  </a:ext>
                </a:extLst>
              </p:cNvPr>
              <p:cNvSpPr/>
              <p:nvPr/>
            </p:nvSpPr>
            <p:spPr>
              <a:xfrm>
                <a:off x="107504" y="1989095"/>
                <a:ext cx="8640962" cy="3410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4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2.6. Permutaciones con repetición 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permutación con repetición de n elementos clasificados en k grupos de objetos idénticos entre sí donde se repiten :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 primero hay n</a:t>
                </a:r>
                <a:r>
                  <a:rPr lang="es-ES" baseline="-25000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 segundo hay n</a:t>
                </a:r>
                <a:r>
                  <a:rPr lang="es-ES" baseline="-25000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</a:t>
                </a: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del k-</a:t>
                </a:r>
                <a:r>
                  <a:rPr lang="es-ES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simo</a:t>
                </a: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s-ES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s-ES" baseline="-25000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¿Qué varía?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 los elementos que pertenecen a un mismo grupo son indistinguibles entre sí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𝑃𝑅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1,…</m:t>
                            </m:r>
                            <m:sSub>
                              <m:sSub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1!.</m:t>
                            </m:r>
                          </m:sub>
                        </m:sSub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!….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sub>
                        </m:sSub>
                      </m:den>
                    </m:f>
                  </m:oMath>
                </a14:m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1400" dirty="0">
                    <a:solidFill>
                      <a:srgbClr val="833C0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Ejemplos: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algn="just">
                  <a:spcAft>
                    <a:spcPts val="0"/>
                  </a:spcAft>
                </a:pPr>
                <a:r>
                  <a:rPr lang="es-ES" sz="1400" dirty="0">
                    <a:solidFill>
                      <a:srgbClr val="833C0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Número de palabras, con o sin sentido, que se pueden formar con las letras de la palabra Matemáticas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77CCD6F-0BA8-4B0E-8EB5-615832C9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9095"/>
                <a:ext cx="8640962" cy="3410101"/>
              </a:xfrm>
              <a:prstGeom prst="rect">
                <a:avLst/>
              </a:prstGeom>
              <a:blipFill>
                <a:blip r:embed="rId3"/>
                <a:stretch>
                  <a:fillRect l="-1129" t="-1429" r="-565" b="-8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71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ACA6281-ADA2-4ECC-B597-E9C68C5E447C}"/>
                  </a:ext>
                </a:extLst>
              </p:cNvPr>
              <p:cNvSpPr/>
              <p:nvPr/>
            </p:nvSpPr>
            <p:spPr>
              <a:xfrm>
                <a:off x="179512" y="2060848"/>
                <a:ext cx="842493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4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2.7. Permutaciones circulares</a:t>
                </a:r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Una permutación circular de n elementos distintos de orden r es una colección ordenada de r de los n elementos en r posiciones sobre una circunferencia (el último está siempre entre el penúltimo y el primero. Por tanto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1400" dirty="0">
                    <a:solidFill>
                      <a:srgbClr val="833C0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1600" dirty="0">
                    <a:solidFill>
                      <a:srgbClr val="833C0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Ejemplo:</a:t>
                </a:r>
                <a:endParaRPr lang="es-E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71500" algn="just">
                  <a:spcAft>
                    <a:spcPts val="0"/>
                  </a:spcAft>
                </a:pPr>
                <a:r>
                  <a:rPr lang="es-ES" sz="1600" dirty="0">
                    <a:solidFill>
                      <a:srgbClr val="833C0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Formas posibles de sentarse 6 comensales en una mesa redonda si dos de ellos tienen que hacerlo juntos</a:t>
                </a:r>
              </a:p>
              <a:p>
                <a:pPr marL="571500" algn="just">
                  <a:spcAft>
                    <a:spcPts val="0"/>
                  </a:spcAft>
                </a:pPr>
                <a:endParaRPr lang="es-E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ACA6281-ADA2-4ECC-B597-E9C68C5E4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0848"/>
                <a:ext cx="8424936" cy="3139321"/>
              </a:xfrm>
              <a:prstGeom prst="rect">
                <a:avLst/>
              </a:prstGeom>
              <a:blipFill>
                <a:blip r:embed="rId3"/>
                <a:stretch>
                  <a:fillRect l="-1085" t="-1553" r="-6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17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F1965C-7243-47C7-A075-2B2B9987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53810"/>
              </p:ext>
            </p:extLst>
          </p:nvPr>
        </p:nvGraphicFramePr>
        <p:xfrm>
          <a:off x="274276" y="2053799"/>
          <a:ext cx="8568954" cy="358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27">
                  <a:extLst>
                    <a:ext uri="{9D8B030D-6E8A-4147-A177-3AD203B41FA5}">
                      <a16:colId xmlns:a16="http://schemas.microsoft.com/office/drawing/2014/main" val="465192561"/>
                    </a:ext>
                  </a:extLst>
                </a:gridCol>
                <a:gridCol w="1434927">
                  <a:extLst>
                    <a:ext uri="{9D8B030D-6E8A-4147-A177-3AD203B41FA5}">
                      <a16:colId xmlns:a16="http://schemas.microsoft.com/office/drawing/2014/main" val="4133403332"/>
                    </a:ext>
                  </a:extLst>
                </a:gridCol>
                <a:gridCol w="2849550">
                  <a:extLst>
                    <a:ext uri="{9D8B030D-6E8A-4147-A177-3AD203B41FA5}">
                      <a16:colId xmlns:a16="http://schemas.microsoft.com/office/drawing/2014/main" val="1272726404"/>
                    </a:ext>
                  </a:extLst>
                </a:gridCol>
                <a:gridCol w="2849550">
                  <a:extLst>
                    <a:ext uri="{9D8B030D-6E8A-4147-A177-3AD203B41FA5}">
                      <a16:colId xmlns:a16="http://schemas.microsoft.com/office/drawing/2014/main" val="3294629151"/>
                    </a:ext>
                  </a:extLst>
                </a:gridCol>
              </a:tblGrid>
              <a:tr h="25293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¿importa el orden?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¿entran todos?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¿Con o sin repetición?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Tipo de selección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92881"/>
                  </a:ext>
                </a:extLst>
              </a:tr>
              <a:tr h="6031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SIN repetición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Variaciones simples: distribuciones de n objetos distinguibles, sólo uno en cada urna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74291"/>
                  </a:ext>
                </a:extLst>
              </a:tr>
              <a:tr h="60314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SI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CON repetición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Variaciones con repetición: distribución de objetos  distinguibles, sin limitaciones en cada urna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31477"/>
                  </a:ext>
                </a:extLst>
              </a:tr>
              <a:tr h="42803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SIN repetición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Permutaciones simples: variaciones cuando n=m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93939"/>
                  </a:ext>
                </a:extLst>
              </a:tr>
              <a:tr h="29081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CON repetición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Permutaciones con repetición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27585"/>
                  </a:ext>
                </a:extLst>
              </a:tr>
              <a:tr h="6031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SIN repetición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Combinaciones simples: distribución de n objetos indistinguibles, sólo uno en cada urna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674021"/>
                  </a:ext>
                </a:extLst>
              </a:tr>
              <a:tr h="6031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CON repetición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Combinaciones con repetición: distribución de n objetos idénticos, sin limitaciones en cada urna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25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combinatorios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1D408CF-E3D2-49A4-A057-193CAFF1E2A2}"/>
                  </a:ext>
                </a:extLst>
              </p:cNvPr>
              <p:cNvSpPr txBox="1"/>
              <p:nvPr/>
            </p:nvSpPr>
            <p:spPr>
              <a:xfrm>
                <a:off x="236347" y="2107949"/>
                <a:ext cx="8640962" cy="1342099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75000"/>
                      </a:schemeClr>
                    </a:solidFill>
                  </a:rPr>
                  <a:t>Número combinatorio n sobre k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s-E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4"/>
                <a14:m>
                  <m:oMath xmlns:m="http://schemas.openxmlformats.org/officeDocument/2006/math">
                    <m:d>
                      <m:dPr>
                        <m:ctrlPr>
                          <a:rPr lang="es-E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E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 </m:t>
                        </m:r>
                        <m:d>
                          <m:dPr>
                            <m:ctrlPr>
                              <a:rPr lang="es-E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s-E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s-E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   </a:t>
                </a:r>
                <a:r>
                  <a:rPr lang="es-ES" sz="2400" dirty="0">
                    <a:solidFill>
                      <a:schemeClr val="tx1"/>
                    </a:solidFill>
                  </a:rPr>
                  <a:t>con 0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0!=1</m:t>
                    </m:r>
                  </m:oMath>
                </a14:m>
                <a:endParaRPr lang="es-E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1D408CF-E3D2-49A4-A057-193CAFF1E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7" y="2107949"/>
                <a:ext cx="8640962" cy="1342099"/>
              </a:xfrm>
              <a:prstGeom prst="rect">
                <a:avLst/>
              </a:prstGeom>
              <a:blipFill>
                <a:blip r:embed="rId3"/>
                <a:stretch>
                  <a:fillRect l="-492" t="-1778" b="-1333"/>
                </a:stretch>
              </a:blip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2A1CBB2-DF7C-42DB-AA19-E01F5E9F8B6B}"/>
                  </a:ext>
                </a:extLst>
              </p:cNvPr>
              <p:cNvSpPr txBox="1"/>
              <p:nvPr/>
            </p:nvSpPr>
            <p:spPr>
              <a:xfrm>
                <a:off x="236347" y="3431922"/>
                <a:ext cx="8496946" cy="207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75000"/>
                      </a:schemeClr>
                    </a:solidFill>
                  </a:rPr>
                  <a:t>PROPIEDADES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s-ES" dirty="0"/>
                  <a:t>1)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=1			2)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=n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s-ES" dirty="0"/>
                  <a:t>3)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			4)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s-ES" dirty="0"/>
              </a:p>
              <a:p>
                <a:pPr lvl="8"/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2A1CBB2-DF7C-42DB-AA19-E01F5E9F8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7" y="3431922"/>
                <a:ext cx="8496946" cy="2078133"/>
              </a:xfrm>
              <a:prstGeom prst="rect">
                <a:avLst/>
              </a:prstGeom>
              <a:blipFill>
                <a:blip r:embed="rId4"/>
                <a:stretch>
                  <a:fillRect l="-502" t="-17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79DFA841-C5FB-4C84-AACE-389548ACCD8C}"/>
              </a:ext>
            </a:extLst>
          </p:cNvPr>
          <p:cNvSpPr txBox="1"/>
          <p:nvPr/>
        </p:nvSpPr>
        <p:spPr>
          <a:xfrm>
            <a:off x="5076056" y="50771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Fórmula de Pascal</a:t>
            </a:r>
          </a:p>
        </p:txBody>
      </p:sp>
    </p:spTree>
    <p:extLst>
      <p:ext uri="{BB962C8B-B14F-4D97-AF65-F5344CB8AC3E}">
        <p14:creationId xmlns:p14="http://schemas.microsoft.com/office/powerpoint/2010/main" val="277643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combinatorios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9EB1F45-8F39-4AB5-A961-AF194BAD2E75}"/>
                  </a:ext>
                </a:extLst>
              </p:cNvPr>
              <p:cNvSpPr txBox="1"/>
              <p:nvPr/>
            </p:nvSpPr>
            <p:spPr>
              <a:xfrm>
                <a:off x="126554" y="2118918"/>
                <a:ext cx="8280920" cy="157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Binomio de Newton (Teorema del Binomio)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s-E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s-E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s-ES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s-E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800" b="1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ES" sz="2800" b="1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sz="2800" b="1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sSup>
                      <m:sSupPr>
                        <m:ctrlP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s-ES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			               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9EB1F45-8F39-4AB5-A961-AF194BAD2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4" y="2118918"/>
                <a:ext cx="8280920" cy="1570302"/>
              </a:xfrm>
              <a:prstGeom prst="rect">
                <a:avLst/>
              </a:prstGeom>
              <a:blipFill>
                <a:blip r:embed="rId3"/>
                <a:stretch>
                  <a:fillRect l="-515" t="-23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D66A280-AF5C-4ABA-9E50-7C07946C0DA3}"/>
                  </a:ext>
                </a:extLst>
              </p:cNvPr>
              <p:cNvSpPr/>
              <p:nvPr/>
            </p:nvSpPr>
            <p:spPr>
              <a:xfrm>
                <a:off x="126554" y="3577552"/>
                <a:ext cx="4572000" cy="8313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Casos importantes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Si a = 1 y b =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2</m:t>
                        </m:r>
                      </m:e>
                      <m:sup>
                        <m: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s-E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E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s-E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D66A280-AF5C-4ABA-9E50-7C07946C0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4" y="3577552"/>
                <a:ext cx="4572000" cy="831381"/>
              </a:xfrm>
              <a:prstGeom prst="rect">
                <a:avLst/>
              </a:prstGeom>
              <a:blipFill>
                <a:blip r:embed="rId4"/>
                <a:stretch>
                  <a:fillRect l="-933" t="-4412" b="-36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4F6FBE3-1B80-4AB7-A1EA-79AD2CC8B5A3}"/>
                  </a:ext>
                </a:extLst>
              </p:cNvPr>
              <p:cNvSpPr txBox="1"/>
              <p:nvPr/>
            </p:nvSpPr>
            <p:spPr>
              <a:xfrm>
                <a:off x="558602" y="4449096"/>
                <a:ext cx="7416824" cy="554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Si a = 1 y b = -1:      0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…..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s-ES" sz="2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4F6FBE3-1B80-4AB7-A1EA-79AD2CC8B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2" y="4449096"/>
                <a:ext cx="7416824" cy="554447"/>
              </a:xfrm>
              <a:prstGeom prst="rect">
                <a:avLst/>
              </a:prstGeom>
              <a:blipFill>
                <a:blip r:embed="rId5"/>
                <a:stretch>
                  <a:fillRect l="-740" b="-54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17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05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21786" y="1612565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Recuento. Principios básicos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69861B-6177-406B-BFEB-5B2FA86B525F}"/>
              </a:ext>
            </a:extLst>
          </p:cNvPr>
          <p:cNvSpPr/>
          <p:nvPr/>
        </p:nvSpPr>
        <p:spPr>
          <a:xfrm>
            <a:off x="222404" y="2131437"/>
            <a:ext cx="38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203864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Principios  básicos  del  recuento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78AC4B6-0B32-482A-A0D4-A644C0A0F8D1}"/>
                  </a:ext>
                </a:extLst>
              </p:cNvPr>
              <p:cNvSpPr/>
              <p:nvPr/>
            </p:nvSpPr>
            <p:spPr>
              <a:xfrm>
                <a:off x="382289" y="2500769"/>
                <a:ext cx="8352928" cy="2945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0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24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Regla del producto</a:t>
                </a:r>
                <a:endParaRPr lang="es-E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s-ES" sz="16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Supongamos que un suceso se puede dividir en dos etapas consecutivas, </a:t>
                </a:r>
                <a:r>
                  <a:rPr lang="es-ES" sz="1600" b="1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independientes entre sí</a:t>
                </a:r>
                <a:r>
                  <a:rPr lang="es-ES" sz="16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s-ES" sz="16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hay n</a:t>
                </a:r>
                <a:r>
                  <a:rPr lang="es-ES" sz="1600" baseline="-250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s-ES" sz="16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formas distintas</a:t>
                </a:r>
                <a:r>
                  <a:rPr lang="es-ES" sz="1600" baseline="-250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realizar la primera, y hay n</a:t>
                </a:r>
                <a:r>
                  <a:rPr lang="es-ES" sz="1600" baseline="-250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16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formas de ejecutar la segunda:  </a:t>
                </a:r>
              </a:p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s-ES" sz="1600" dirty="0">
                    <a:effectLst/>
                    <a:highlight>
                      <a:srgbClr val="C0C0C0"/>
                    </a:highlight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Formas posibles de realizar la tarea: n</a:t>
                </a:r>
                <a:r>
                  <a:rPr lang="es-ES" sz="1600" baseline="-25000" dirty="0">
                    <a:effectLst/>
                    <a:highlight>
                      <a:srgbClr val="C0C0C0"/>
                    </a:highlight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ES" sz="1600" dirty="0">
                    <a:effectLst/>
                    <a:highlight>
                      <a:srgbClr val="C0C0C0"/>
                    </a:highlight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.n</a:t>
                </a:r>
                <a:r>
                  <a:rPr lang="es-ES" sz="1600" baseline="-25000" dirty="0">
                    <a:effectLst/>
                    <a:highlight>
                      <a:srgbClr val="C0C0C0"/>
                    </a:highlight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ES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s-ES" sz="16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Generalización: Si la tarea T</a:t>
                </a:r>
                <a:r>
                  <a:rPr lang="es-ES" sz="1600" baseline="-250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ES" sz="16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puede hacerse de n</a:t>
                </a:r>
                <a:r>
                  <a:rPr lang="es-ES" sz="1600" baseline="-250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ES" sz="16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formas después de haber hecho las i-1 tareas anteriores e independientemente del resultado de las mismas, y </a:t>
                </a:r>
                <a:r>
                  <a:rPr lang="es-ES" sz="1600" b="1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</a:t>
                </a:r>
                <a:r>
                  <a:rPr lang="es-ES" sz="1600" b="1" dirty="0" err="1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nº</a:t>
                </a:r>
                <a:r>
                  <a:rPr lang="es-ES" sz="1600" b="1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total de tareas es m: hay n</a:t>
                </a:r>
                <a:r>
                  <a:rPr lang="es-ES" sz="1600" b="1" baseline="-250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ES" sz="1600" b="1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.n</a:t>
                </a:r>
                <a:r>
                  <a:rPr lang="es-ES" sz="1600" b="1" baseline="-250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1600" b="1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…n</a:t>
                </a:r>
                <a:r>
                  <a:rPr lang="es-ES" sz="1600" b="1" baseline="-250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s-ES" sz="1600" b="1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formas de completar la tarea total  </a:t>
                </a:r>
                <a:endParaRPr lang="es-ES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s-ES" sz="1600" dirty="0">
                    <a:effectLst/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términos de conjuntos:</a:t>
                </a:r>
                <a:r>
                  <a:rPr lang="es-ES" sz="1600" baseline="-250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6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600" dirty="0"/>
                  <a:t> </a:t>
                </a:r>
                <a:endParaRPr lang="es-ES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78AC4B6-0B32-482A-A0D4-A644C0A0F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9" y="2500769"/>
                <a:ext cx="8352928" cy="2945743"/>
              </a:xfrm>
              <a:prstGeom prst="rect">
                <a:avLst/>
              </a:prstGeom>
              <a:blipFill>
                <a:blip r:embed="rId3"/>
                <a:stretch>
                  <a:fillRect l="-1022" t="-2277" r="-365" b="-18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combinatorios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A4FD09EB-92A7-4472-9B1F-CF8FAD648C6B}"/>
                  </a:ext>
                </a:extLst>
              </p:cNvPr>
              <p:cNvSpPr/>
              <p:nvPr/>
            </p:nvSpPr>
            <p:spPr>
              <a:xfrm>
                <a:off x="179512" y="2181992"/>
                <a:ext cx="8352928" cy="314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Los coeficientes 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binómicos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 pueden calcularse mediante el triángulo de Tartaglia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endParaRPr lang="es-E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s-ES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			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			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ES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			………………………………………….</a:t>
                </a: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A4FD09EB-92A7-4472-9B1F-CF8FAD648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1992"/>
                <a:ext cx="8352928" cy="3140347"/>
              </a:xfrm>
              <a:prstGeom prst="rect">
                <a:avLst/>
              </a:prstGeom>
              <a:blipFill>
                <a:blip r:embed="rId3"/>
                <a:stretch>
                  <a:fillRect l="-656" t="-1165" r="-729" b="-2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19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combinatorios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736A16-070D-413D-8324-D4ACFB236105}"/>
              </a:ext>
            </a:extLst>
          </p:cNvPr>
          <p:cNvSpPr txBox="1"/>
          <p:nvPr/>
        </p:nvSpPr>
        <p:spPr>
          <a:xfrm>
            <a:off x="251518" y="2276872"/>
            <a:ext cx="84969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Triángulo de Pascal</a:t>
            </a:r>
          </a:p>
          <a:p>
            <a:pPr lvl="1"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		b</a:t>
            </a:r>
          </a:p>
          <a:p>
            <a:pPr lvl="1"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			           a             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a+b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        b</a:t>
            </a:r>
          </a:p>
          <a:p>
            <a:pPr lvl="1"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			     a	2a+b	a+2b        b</a:t>
            </a:r>
          </a:p>
          <a:p>
            <a:pPr lvl="1"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			a       3a+b         3a+3b     a+3b    b</a:t>
            </a:r>
          </a:p>
          <a:p>
            <a:pPr lvl="1"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		             a    4a+b       6a+4b       4a+6b   a+4b  b</a:t>
            </a:r>
          </a:p>
          <a:p>
            <a:pPr lvl="1"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</a:t>
            </a:r>
          </a:p>
          <a:p>
            <a:pPr lvl="1" algn="ctr"/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/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El triángulo de Tartaglia es el triángulo de Pascal en el caso a=1, b=1     	</a:t>
            </a:r>
          </a:p>
          <a:p>
            <a:pPr lvl="1" algn="just"/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096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combinatorios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A1074E3-9778-402B-B757-45442DFCF218}"/>
                  </a:ext>
                </a:extLst>
              </p:cNvPr>
              <p:cNvSpPr txBox="1"/>
              <p:nvPr/>
            </p:nvSpPr>
            <p:spPr>
              <a:xfrm>
                <a:off x="164260" y="2060848"/>
                <a:ext cx="8496946" cy="2549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Generalización del Teorema del Binomio: Fórmula de Leibnitz</a:t>
                </a:r>
              </a:p>
              <a:p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s-ES" sz="2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s-ES" sz="2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ES" sz="2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</m:sub>
                        </m:sSub>
                        <m:sSub>
                          <m:sSubPr>
                            <m:ctrlP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es-ES" sz="2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s-ES" sz="200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s-ES" sz="200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ES" sz="200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ES" sz="2000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!.</m:t>
                                </m:r>
                                <m:sSub>
                                  <m:sSubPr>
                                    <m:ctrlPr>
                                      <a:rPr lang="es-ES" sz="2000" i="1" dirty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 dirty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ES" sz="2000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000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!.</m:t>
                                </m:r>
                                <m:sSub>
                                  <m:sSubPr>
                                    <m:ctrlPr>
                                      <a:rPr lang="es-ES" sz="2000" i="1" dirty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s-ES" sz="2000" i="1" dirty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ES" sz="2000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ES" sz="2000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!.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s-ES" sz="200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s-ES" sz="200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s-ES" sz="20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2000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s-ES" sz="2000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p>
                          <m:sSupPr>
                            <m:ctrlPr>
                              <a:rPr lang="es-ES" sz="20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ES" sz="20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s-E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</m:sub>
                    </m:sSub>
                    <m:r>
                      <a:rPr lang="es-E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s-E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s-E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sz="1200" dirty="0">
                    <a:solidFill>
                      <a:schemeClr val="accent1">
                        <a:lumMod val="50000"/>
                      </a:schemeClr>
                    </a:solidFill>
                  </a:rPr>
                  <a:t>		</a:t>
                </a:r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para cada entero positivo</a:t>
                </a:r>
              </a:p>
              <a:p>
                <a:pPr algn="just"/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A1074E3-9778-402B-B757-45442DFCF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0" y="2060848"/>
                <a:ext cx="8496946" cy="2549159"/>
              </a:xfrm>
              <a:prstGeom prst="rect">
                <a:avLst/>
              </a:prstGeom>
              <a:blipFill>
                <a:blip r:embed="rId3"/>
                <a:stretch>
                  <a:fillRect l="-502" t="-11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2B35F5A-510C-484E-AA35-4359B7CFBFEA}"/>
                  </a:ext>
                </a:extLst>
              </p:cNvPr>
              <p:cNvSpPr txBox="1"/>
              <p:nvPr/>
            </p:nvSpPr>
            <p:spPr>
              <a:xfrm>
                <a:off x="215647" y="4100837"/>
                <a:ext cx="8424676" cy="132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Para cada m, k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𝑐𝑎𝑑𝑎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d>
                      <m:dPr>
                        <m:ctrlPr>
                          <a:rPr lang="es-E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  <m:mr>
                            <m:e>
                              <m:r>
                                <a:rPr lang="es-E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+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s-E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+…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s-E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s-E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s-E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  <m:e>
                        <m:d>
                          <m:dPr>
                            <m:ctrlPr>
                              <a:rPr lang="es-ES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b="1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ES" b="1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b="1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s-ES" b="1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1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d>
                      <m:dPr>
                        <m:ctrlPr>
                          <a:rPr lang="es-ES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1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s-ES" b="1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    (Identidad de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</a:rPr>
                  <a:t>Vandermonde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2B35F5A-510C-484E-AA35-4359B7CFB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7" y="4100837"/>
                <a:ext cx="8424676" cy="1320746"/>
              </a:xfrm>
              <a:prstGeom prst="rect">
                <a:avLst/>
              </a:prstGeom>
              <a:blipFill>
                <a:blip r:embed="rId4"/>
                <a:stretch>
                  <a:fillRect l="-434" b="-425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07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35DF0A1-87D1-472A-BBA3-82FC5167F5CA}"/>
              </a:ext>
            </a:extLst>
          </p:cNvPr>
          <p:cNvSpPr/>
          <p:nvPr/>
        </p:nvSpPr>
        <p:spPr>
          <a:xfrm>
            <a:off x="133694" y="2079630"/>
            <a:ext cx="393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Números de Stirling de primera clase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7A181689-61EB-4F71-8E18-0FA84E53E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18" y="2577165"/>
                <a:ext cx="8442282" cy="2415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</a:pP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Los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s-ES" altLang="es-E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kumimoji="0" lang="es-ES" altLang="es-E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ú</a:t>
                </a:r>
                <a:r>
                  <a:rPr kumimoji="0" lang="es-ES" altLang="es-E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meros de Stirling de primera clase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 denotan s(</a:t>
                </a:r>
                <a:r>
                  <a:rPr kumimoji="0" lang="es-ES" altLang="es-ES" sz="1600" b="0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n,k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y son los coeficientes de la expresi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ó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s-ES" altLang="es-ES" sz="700" dirty="0">
                    <a:solidFill>
                      <a:schemeClr val="accent1">
                        <a:lumMod val="50000"/>
                      </a:schemeClr>
                    </a:solidFill>
                  </a:rPr>
                  <a:t>            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x.(x-1).(x-2)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…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.(x-n+1) </a:t>
                </a:r>
                <a:endPara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(factorial descendente)</a:t>
                </a:r>
                <a:endPara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altLang="es-E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Los n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ú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meros de Stirling de 1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ª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clase no signados (tomados en valor absoluto) cuentan el n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ú</a:t>
                </a:r>
                <a:r>
                  <a:rPr kumimoji="0" lang="es-ES" altLang="es-E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mero de permutaciones de n elementos que se descomponen en k ciclos disjuntos.</a:t>
                </a:r>
                <a:endPara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s-ES" altLang="es-ES" sz="20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s-ES" altLang="es-ES" sz="20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c(</a:t>
                </a:r>
                <a:r>
                  <a:rPr kumimoji="0" lang="es-ES" altLang="es-ES" sz="2000" b="0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n,k</a:t>
                </a:r>
                <a:r>
                  <a:rPr kumimoji="0" lang="es-ES" altLang="es-ES" sz="20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</a:t>
                </a:r>
                <a:r>
                  <a:rPr kumimoji="0" lang="es-ES" altLang="es-ES" sz="2000" b="0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s-ES" altLang="es-E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s-ES" altLang="es-ES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s-ES" altLang="es-E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kumimoji="0" lang="es-ES" altLang="es-E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s-ES" altLang="es-ES" sz="2000" b="0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s-ES" altLang="es-E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alt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s-ES" alt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s-ES" altLang="es-ES" sz="2000" i="1" dirty="0" err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s-ES" altLang="es-ES" sz="2000" i="1" dirty="0" err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altLang="es-ES" sz="2000" i="1" dirty="0" err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s-ES" altLang="es-ES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s-ES" altLang="es-ES" sz="2000" b="0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s-ES" altLang="es-E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s-ES" altLang="es-ES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s-ES" altLang="es-ES" sz="20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0" lang="es-ES" altLang="es-E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s-ES" altLang="es-E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s-ES" altLang="es-E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  <m:r>
                      <a:rPr kumimoji="0" lang="es-ES" altLang="es-E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es-ES" altLang="es-ES" sz="2000" b="0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s(</a:t>
                </a:r>
                <a:r>
                  <a:rPr kumimoji="0" lang="es-ES" altLang="es-ES" sz="2000" b="0" i="1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n,k</a:t>
                </a:r>
                <a:r>
                  <a:rPr kumimoji="0" lang="es-ES" altLang="es-ES" sz="2000" b="0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7A181689-61EB-4F71-8E18-0FA84E53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18" y="2577165"/>
                <a:ext cx="8442282" cy="2415148"/>
              </a:xfrm>
              <a:prstGeom prst="rect">
                <a:avLst/>
              </a:prstGeom>
              <a:blipFill>
                <a:blip r:embed="rId3"/>
                <a:stretch>
                  <a:fillRect l="-36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6" descr="{\displaystyle c(n,k)=\left[{n \atop k}\right]=|s(n,k)|=(-1)^{n-k}s(n,k)}">
            <a:extLst>
              <a:ext uri="{FF2B5EF4-FFF2-40B4-BE49-F238E27FC236}">
                <a16:creationId xmlns:a16="http://schemas.microsoft.com/office/drawing/2014/main" id="{2EDE659C-9795-4941-B157-993227227D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2662" y="3289157"/>
            <a:ext cx="336037" cy="3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575412-0036-4D47-A7D5-9FEE59EE0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63" y="4127357"/>
            <a:ext cx="8442282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AutoShape 6" descr="{\displaystyle c(n,k)=\left[{n \atop k}\right]=|s(n,k)|=(-1)^{n-k}s(n,k)}">
            <a:extLst>
              <a:ext uri="{FF2B5EF4-FFF2-40B4-BE49-F238E27FC236}">
                <a16:creationId xmlns:a16="http://schemas.microsoft.com/office/drawing/2014/main" id="{6F55D3A6-8EB0-42A0-922D-6DC82D2497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CFA4FAF-70E5-4AE3-8BEB-DEB3B367B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41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B7DFEB-F2E8-496F-ABB2-48C683AA6C6E}"/>
              </a:ext>
            </a:extLst>
          </p:cNvPr>
          <p:cNvSpPr/>
          <p:nvPr/>
        </p:nvSpPr>
        <p:spPr>
          <a:xfrm>
            <a:off x="179512" y="2264296"/>
            <a:ext cx="398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Números de Stirling de segunda clase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7E3D3E28-7F19-4EB8-B788-DD26285FBF5F}"/>
                  </a:ext>
                </a:extLst>
              </p:cNvPr>
              <p:cNvSpPr/>
              <p:nvPr/>
            </p:nvSpPr>
            <p:spPr>
              <a:xfrm>
                <a:off x="415160" y="2649061"/>
                <a:ext cx="7488832" cy="267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 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números de Stirling de segunda clase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:endParaRPr lang="es-E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permiten contar </a:t>
                </a: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número de formas posibles de repartir k bolas numeradas en n cajas no numeradas de forma que no haya cajas vacías.</a:t>
                </a:r>
                <a:endParaRPr lang="es-ES" sz="24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s-ES" sz="2000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Se denotan S(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k,n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s-E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También miden formas de dividir un conjunto de k elementos en n partes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7E3D3E28-7F19-4EB8-B788-DD26285FB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0" y="2649061"/>
                <a:ext cx="7488832" cy="2677784"/>
              </a:xfrm>
              <a:prstGeom prst="rect">
                <a:avLst/>
              </a:prstGeom>
              <a:blipFill>
                <a:blip r:embed="rId3"/>
                <a:stretch>
                  <a:fillRect l="-1221" t="-1367" r="-1221" b="-27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84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3BC2836A-EBB0-44A4-9C86-EC3E19087DF0}"/>
                  </a:ext>
                </a:extLst>
              </p:cNvPr>
              <p:cNvSpPr/>
              <p:nvPr/>
            </p:nvSpPr>
            <p:spPr>
              <a:xfrm>
                <a:off x="254276" y="2132856"/>
                <a:ext cx="8566196" cy="3435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b="1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Recuerda:</a:t>
                </a:r>
                <a:endParaRPr lang="es-ES" sz="14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Repartir k bolas numeradas en n cajas numeradas: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𝑉𝑅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Repartir k bolas no numeradas en n cajas numeradas 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s-ES" sz="1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n,k</a:t>
                </a:r>
                <a:r>
                  <a:rPr lang="es-E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b="1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el caso de que no haya cajas vacías: 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bolas numeradas en cajas numeradas: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s-E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bolas no numeradas en cajas numeradas: basta considerar que colocamos una bola en cada caja y ver luego cómo se pueden distribuir las k-n bolas restantes</a:t>
                </a:r>
              </a:p>
              <a:p>
                <a:pPr lvl="5" algn="just"/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s-ES" sz="1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n,k</a:t>
                </a:r>
                <a:r>
                  <a:rPr lang="es-E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 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3BC2836A-EBB0-44A4-9C86-EC3E19087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6" y="2132856"/>
                <a:ext cx="8566196" cy="3435556"/>
              </a:xfrm>
              <a:prstGeom prst="rect">
                <a:avLst/>
              </a:prstGeom>
              <a:blipFill>
                <a:blip r:embed="rId3"/>
                <a:stretch>
                  <a:fillRect l="-641" t="-1066" r="-5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7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28979" y="609329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E89705E-B452-4F6B-970B-51BBD4E219B1}"/>
                  </a:ext>
                </a:extLst>
              </p:cNvPr>
              <p:cNvSpPr/>
              <p:nvPr/>
            </p:nvSpPr>
            <p:spPr>
              <a:xfrm>
                <a:off x="141364" y="2194033"/>
                <a:ext cx="8751116" cy="377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b="1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bolas numeradas en cajas no numeradas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 las cajas no están numeradas en el caso de bolas numeradas habrá que dividir el </a:t>
                </a:r>
                <a:r>
                  <a:rPr lang="es-ES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nº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casos que teníamos por n!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S(</a:t>
                </a:r>
                <a:r>
                  <a:rPr lang="es-ES" sz="2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n,k</a:t>
                </a: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s-E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s-E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E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Propiedades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</m:t>
                    </m:r>
                    <m:d>
                      <m:dPr>
                        <m:begChr m:val="{"/>
                        <m:endChr m:val="}"/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=1=</m:t>
                    </m:r>
                    <m:d>
                      <m:dPr>
                        <m:begChr m:val="{"/>
                        <m:endChr m:val="}"/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MX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s-E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s-MX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S(</a:t>
                </a:r>
                <a:r>
                  <a:rPr lang="es-E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n,k</a:t>
                </a:r>
                <a:r>
                  <a:rPr lang="es-E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=S(n-1,k-1)+</a:t>
                </a:r>
                <a:r>
                  <a:rPr lang="es-E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kS</a:t>
                </a:r>
                <a:r>
                  <a:rPr lang="es-E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(n-1,k)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E89705E-B452-4F6B-970B-51BBD4E21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4" y="2194033"/>
                <a:ext cx="8751116" cy="3774110"/>
              </a:xfrm>
              <a:prstGeom prst="rect">
                <a:avLst/>
              </a:prstGeom>
              <a:blipFill>
                <a:blip r:embed="rId3"/>
                <a:stretch>
                  <a:fillRect l="-418" t="-969" r="-557" b="-16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6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4AF4E47-18A6-47B6-BF68-CE2234040624}"/>
                  </a:ext>
                </a:extLst>
              </p:cNvPr>
              <p:cNvSpPr/>
              <p:nvPr/>
            </p:nvSpPr>
            <p:spPr>
              <a:xfrm>
                <a:off x="-540568" y="2312220"/>
                <a:ext cx="9289032" cy="257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indent="-285750" algn="just"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Cuando no imponemos la condición de que no haya cajas vacías consideramos los casos (excluyentes/incompatibles entre sí) en los que tenemos una, dos, tres… n cajas</a:t>
                </a:r>
              </a:p>
              <a:p>
                <a:pPr marL="685800" algn="just">
                  <a:spcAft>
                    <a:spcPts val="0"/>
                  </a:spcAft>
                </a:pPr>
                <a:endParaRPr lang="es-E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858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  <m:d>
                        <m:dPr>
                          <m:begChr m:val="{"/>
                          <m:endChr m:val="}"/>
                          <m:ctrlP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4AF4E47-18A6-47B6-BF68-CE2234040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2312220"/>
                <a:ext cx="9289032" cy="2577885"/>
              </a:xfrm>
              <a:prstGeom prst="rect">
                <a:avLst/>
              </a:prstGeom>
              <a:blipFill>
                <a:blip r:embed="rId3"/>
                <a:stretch>
                  <a:fillRect t="-1891" r="-10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8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F7EF54-D887-462D-8E0B-818D8E906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16561"/>
              </p:ext>
            </p:extLst>
          </p:nvPr>
        </p:nvGraphicFramePr>
        <p:xfrm>
          <a:off x="611560" y="2407252"/>
          <a:ext cx="7632845" cy="3270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59">
                  <a:extLst>
                    <a:ext uri="{9D8B030D-6E8A-4147-A177-3AD203B41FA5}">
                      <a16:colId xmlns:a16="http://schemas.microsoft.com/office/drawing/2014/main" val="2630755197"/>
                    </a:ext>
                  </a:extLst>
                </a:gridCol>
                <a:gridCol w="662531">
                  <a:extLst>
                    <a:ext uri="{9D8B030D-6E8A-4147-A177-3AD203B41FA5}">
                      <a16:colId xmlns:a16="http://schemas.microsoft.com/office/drawing/2014/main" val="3463519070"/>
                    </a:ext>
                  </a:extLst>
                </a:gridCol>
                <a:gridCol w="662531">
                  <a:extLst>
                    <a:ext uri="{9D8B030D-6E8A-4147-A177-3AD203B41FA5}">
                      <a16:colId xmlns:a16="http://schemas.microsoft.com/office/drawing/2014/main" val="813009741"/>
                    </a:ext>
                  </a:extLst>
                </a:gridCol>
                <a:gridCol w="662531">
                  <a:extLst>
                    <a:ext uri="{9D8B030D-6E8A-4147-A177-3AD203B41FA5}">
                      <a16:colId xmlns:a16="http://schemas.microsoft.com/office/drawing/2014/main" val="1586640247"/>
                    </a:ext>
                  </a:extLst>
                </a:gridCol>
                <a:gridCol w="729700">
                  <a:extLst>
                    <a:ext uri="{9D8B030D-6E8A-4147-A177-3AD203B41FA5}">
                      <a16:colId xmlns:a16="http://schemas.microsoft.com/office/drawing/2014/main" val="4033834241"/>
                    </a:ext>
                  </a:extLst>
                </a:gridCol>
                <a:gridCol w="729700">
                  <a:extLst>
                    <a:ext uri="{9D8B030D-6E8A-4147-A177-3AD203B41FA5}">
                      <a16:colId xmlns:a16="http://schemas.microsoft.com/office/drawing/2014/main" val="869642055"/>
                    </a:ext>
                  </a:extLst>
                </a:gridCol>
                <a:gridCol w="729700">
                  <a:extLst>
                    <a:ext uri="{9D8B030D-6E8A-4147-A177-3AD203B41FA5}">
                      <a16:colId xmlns:a16="http://schemas.microsoft.com/office/drawing/2014/main" val="2893575532"/>
                    </a:ext>
                  </a:extLst>
                </a:gridCol>
                <a:gridCol w="729700">
                  <a:extLst>
                    <a:ext uri="{9D8B030D-6E8A-4147-A177-3AD203B41FA5}">
                      <a16:colId xmlns:a16="http://schemas.microsoft.com/office/drawing/2014/main" val="871911034"/>
                    </a:ext>
                  </a:extLst>
                </a:gridCol>
                <a:gridCol w="662531">
                  <a:extLst>
                    <a:ext uri="{9D8B030D-6E8A-4147-A177-3AD203B41FA5}">
                      <a16:colId xmlns:a16="http://schemas.microsoft.com/office/drawing/2014/main" val="2275341615"/>
                    </a:ext>
                  </a:extLst>
                </a:gridCol>
                <a:gridCol w="662531">
                  <a:extLst>
                    <a:ext uri="{9D8B030D-6E8A-4147-A177-3AD203B41FA5}">
                      <a16:colId xmlns:a16="http://schemas.microsoft.com/office/drawing/2014/main" val="3820526439"/>
                    </a:ext>
                  </a:extLst>
                </a:gridCol>
                <a:gridCol w="662531">
                  <a:extLst>
                    <a:ext uri="{9D8B030D-6E8A-4147-A177-3AD203B41FA5}">
                      <a16:colId xmlns:a16="http://schemas.microsoft.com/office/drawing/2014/main" val="672947152"/>
                    </a:ext>
                  </a:extLst>
                </a:gridCol>
              </a:tblGrid>
              <a:tr h="299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k \ n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31140757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70992623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01795288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50200557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09993681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7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3931325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20433662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90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48366018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301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350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140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34595818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966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1701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1050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266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22997629"/>
                  </a:ext>
                </a:extLst>
              </a:tr>
              <a:tr h="2720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255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3025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7770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6951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2646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462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96069633"/>
                  </a:ext>
                </a:extLst>
              </a:tr>
              <a:tr h="2342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5069129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99450C9-4472-41EB-9852-55DABF3DD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074380"/>
            <a:ext cx="10018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Tabla de 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meros de Stirling de segunda clase: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8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10367" y="1556792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Números de Stirling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3ED01-0DC3-4291-8543-8287F04F1EF9}"/>
              </a:ext>
            </a:extLst>
          </p:cNvPr>
          <p:cNvSpPr txBox="1"/>
          <p:nvPr/>
        </p:nvSpPr>
        <p:spPr>
          <a:xfrm>
            <a:off x="41027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9450C9-4472-41EB-9852-55DABF3DD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074380"/>
            <a:ext cx="10018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Tabla de 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meros de Stirling de segunda clase: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11BB14-A908-418A-93E3-C93E3516FE23}"/>
              </a:ext>
            </a:extLst>
          </p:cNvPr>
          <p:cNvSpPr txBox="1"/>
          <p:nvPr/>
        </p:nvSpPr>
        <p:spPr>
          <a:xfrm>
            <a:off x="251518" y="2476923"/>
            <a:ext cx="8496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  <a:ea typeface="Cambria Math" panose="02040503050406030204" pitchFamily="18" charset="0"/>
              </a:rPr>
              <a:t>Ejemplo</a:t>
            </a:r>
          </a:p>
          <a:p>
            <a:r>
              <a:rPr lang="es-MX" dirty="0">
                <a:solidFill>
                  <a:schemeClr val="accent2">
                    <a:lumMod val="50000"/>
                  </a:schemeClr>
                </a:solidFill>
                <a:ea typeface="Cambria Math" panose="02040503050406030204" pitchFamily="18" charset="0"/>
              </a:rPr>
              <a:t>¿De cuántas formas diferentes se pueden repartir 6 bolas distintas en 3 cajas indistinguibles si al final del reparto no pueden quedar cajas vacías?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D53CA9-87B7-4B1B-8920-86B5DD88F6BD}"/>
              </a:ext>
            </a:extLst>
          </p:cNvPr>
          <p:cNvSpPr txBox="1"/>
          <p:nvPr/>
        </p:nvSpPr>
        <p:spPr>
          <a:xfrm>
            <a:off x="251518" y="3573016"/>
            <a:ext cx="83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S(6,3)=S(5,2)+3S(5,3)=[S(4,1)+2S(4,2)]+3[S(4,2)+3S(4,3)]=[1+2x7]+3[7+3x6]=15+75=90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38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2188943"/>
                <a:ext cx="7848872" cy="3081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lnSpc>
                    <a:spcPct val="10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2400" dirty="0">
                    <a:latin typeface="Bahnschrif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Regla de la suma</a:t>
                </a:r>
                <a:endParaRPr lang="es-E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1600" dirty="0">
                    <a:latin typeface="Bahnschrift" panose="020B0502040204020203" pitchFamily="34" charset="0"/>
                  </a:rPr>
                  <a:t>Supongamos que una tarea se puede dividir en dos, de forma que hay n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1  </a:t>
                </a:r>
                <a:r>
                  <a:rPr lang="es-ES" sz="1600" dirty="0">
                    <a:latin typeface="Bahnschrift" panose="020B0502040204020203" pitchFamily="34" charset="0"/>
                  </a:rPr>
                  <a:t>formas distintas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 </a:t>
                </a:r>
                <a:r>
                  <a:rPr lang="es-ES" sz="1600" dirty="0">
                    <a:latin typeface="Bahnschrift" panose="020B0502040204020203" pitchFamily="34" charset="0"/>
                  </a:rPr>
                  <a:t>de realizar una primera tarea , y hay n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2</a:t>
                </a:r>
                <a:r>
                  <a:rPr lang="es-ES" sz="1600" dirty="0">
                    <a:latin typeface="Bahnschrift" panose="020B0502040204020203" pitchFamily="34" charset="0"/>
                  </a:rPr>
                  <a:t> formas de ejecutar la segunda y las dos tareas son incompatibles</a:t>
                </a:r>
              </a:p>
              <a:p>
                <a:r>
                  <a:rPr lang="es-ES" sz="1600" dirty="0">
                    <a:highlight>
                      <a:srgbClr val="C0C0C0"/>
                    </a:highlight>
                    <a:latin typeface="Bahnschrift" panose="020B0502040204020203" pitchFamily="34" charset="0"/>
                  </a:rPr>
                  <a:t>Formas posibles de realizar la tarea: n</a:t>
                </a:r>
                <a:r>
                  <a:rPr lang="es-ES" sz="1600" baseline="-25000" dirty="0">
                    <a:highlight>
                      <a:srgbClr val="C0C0C0"/>
                    </a:highlight>
                    <a:latin typeface="Bahnschrift" panose="020B0502040204020203" pitchFamily="34" charset="0"/>
                  </a:rPr>
                  <a:t>1</a:t>
                </a:r>
                <a:r>
                  <a:rPr lang="es-ES" sz="1600" dirty="0">
                    <a:highlight>
                      <a:srgbClr val="C0C0C0"/>
                    </a:highlight>
                    <a:latin typeface="Bahnschrift" panose="020B0502040204020203" pitchFamily="34" charset="0"/>
                  </a:rPr>
                  <a:t>+n</a:t>
                </a:r>
                <a:r>
                  <a:rPr lang="es-ES" sz="1600" baseline="-25000" dirty="0">
                    <a:highlight>
                      <a:srgbClr val="C0C0C0"/>
                    </a:highlight>
                    <a:latin typeface="Bahnschrift" panose="020B0502040204020203" pitchFamily="34" charset="0"/>
                  </a:rPr>
                  <a:t>2</a:t>
                </a:r>
                <a:r>
                  <a:rPr lang="es-ES" sz="1600" b="1" dirty="0">
                    <a:latin typeface="Bahnschrift" panose="020B0502040204020203" pitchFamily="34" charset="0"/>
                  </a:rPr>
                  <a:t> </a:t>
                </a:r>
                <a:endParaRPr lang="es-ES" sz="1600" dirty="0">
                  <a:latin typeface="Bahnschrift" panose="020B0502040204020203" pitchFamily="34" charset="0"/>
                </a:endParaRPr>
              </a:p>
              <a:p>
                <a:r>
                  <a:rPr lang="es-ES" sz="1600" dirty="0">
                    <a:latin typeface="Bahnschrift" panose="020B0502040204020203" pitchFamily="34" charset="0"/>
                  </a:rPr>
                  <a:t>Si la tarea T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i</a:t>
                </a:r>
                <a:r>
                  <a:rPr lang="es-ES" sz="1600" dirty="0">
                    <a:latin typeface="Bahnschrift" panose="020B0502040204020203" pitchFamily="34" charset="0"/>
                  </a:rPr>
                  <a:t> puede hacerse de n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i</a:t>
                </a:r>
                <a:r>
                  <a:rPr lang="es-ES" sz="1600" dirty="0">
                    <a:latin typeface="Bahnschrift" panose="020B0502040204020203" pitchFamily="34" charset="0"/>
                  </a:rPr>
                  <a:t> formas,  el </a:t>
                </a:r>
                <a:r>
                  <a:rPr lang="es-ES" sz="1600" dirty="0" err="1">
                    <a:latin typeface="Bahnschrift" panose="020B0502040204020203" pitchFamily="34" charset="0"/>
                  </a:rPr>
                  <a:t>nº</a:t>
                </a:r>
                <a:r>
                  <a:rPr lang="es-ES" sz="1600" dirty="0">
                    <a:latin typeface="Bahnschrift" panose="020B0502040204020203" pitchFamily="34" charset="0"/>
                  </a:rPr>
                  <a:t> total de tareas es m y todas ellas son incompatibles dos a dos: hay n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1</a:t>
                </a:r>
                <a:r>
                  <a:rPr lang="es-ES" sz="1600" dirty="0">
                    <a:latin typeface="Bahnschrift" panose="020B0502040204020203" pitchFamily="34" charset="0"/>
                  </a:rPr>
                  <a:t>+n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2</a:t>
                </a:r>
                <a:r>
                  <a:rPr lang="es-ES" sz="1600" dirty="0">
                    <a:latin typeface="Bahnschrift" panose="020B0502040204020203" pitchFamily="34" charset="0"/>
                  </a:rPr>
                  <a:t>…+n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m</a:t>
                </a:r>
                <a:r>
                  <a:rPr lang="es-ES" sz="1600" dirty="0">
                    <a:latin typeface="Bahnschrift" panose="020B0502040204020203" pitchFamily="34" charset="0"/>
                  </a:rPr>
                  <a:t> formas de completar la tarea total </a:t>
                </a:r>
              </a:p>
              <a:p>
                <a:pPr marL="0" indent="0">
                  <a:buNone/>
                </a:pPr>
                <a:r>
                  <a:rPr lang="es-ES" sz="1600" dirty="0">
                    <a:latin typeface="Bahnschrift" panose="020B0502040204020203" pitchFamily="34" charset="0"/>
                  </a:rPr>
                  <a:t>  </a:t>
                </a:r>
              </a:p>
              <a:p>
                <a:r>
                  <a:rPr lang="es-ES" sz="1600" b="1" dirty="0">
                    <a:latin typeface="Bahnschrift" panose="020B0502040204020203" pitchFamily="34" charset="0"/>
                  </a:rPr>
                  <a:t>En términos de conjuntos:</a:t>
                </a:r>
                <a:endParaRPr lang="es-ES" sz="1600" dirty="0">
                  <a:latin typeface="Bahnschrift" panose="020B0502040204020203" pitchFamily="34" charset="0"/>
                </a:endParaRPr>
              </a:p>
              <a:p>
                <a:r>
                  <a:rPr lang="es-ES" sz="1600" dirty="0">
                    <a:latin typeface="Bahnschrift" panose="020B0502040204020203" pitchFamily="34" charset="0"/>
                  </a:rPr>
                  <a:t>Si A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1, </a:t>
                </a:r>
                <a:r>
                  <a:rPr lang="es-ES" sz="1600" dirty="0">
                    <a:latin typeface="Bahnschrift" panose="020B0502040204020203" pitchFamily="34" charset="0"/>
                  </a:rPr>
                  <a:t>A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2</a:t>
                </a:r>
                <a:r>
                  <a:rPr lang="es-ES" sz="1600" dirty="0">
                    <a:latin typeface="Bahnschrift" panose="020B0502040204020203" pitchFamily="34" charset="0"/>
                  </a:rPr>
                  <a:t>, …A</a:t>
                </a:r>
                <a:r>
                  <a:rPr lang="es-ES" sz="1600" baseline="-25000" dirty="0">
                    <a:latin typeface="Bahnschrift" panose="020B0502040204020203" pitchFamily="34" charset="0"/>
                  </a:rPr>
                  <a:t>m  </a:t>
                </a:r>
                <a:r>
                  <a:rPr lang="es-ES" sz="1600" dirty="0">
                    <a:latin typeface="Bahnschrift" panose="020B0502040204020203" pitchFamily="34" charset="0"/>
                  </a:rPr>
                  <a:t>son disjuntos dos a dos: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600" dirty="0">
                    <a:latin typeface="Bahnschrift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…+</m:t>
                    </m:r>
                    <m:d>
                      <m:dPr>
                        <m:begChr m:val="|"/>
                        <m:endChr m:val="|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600" dirty="0">
                    <a:latin typeface="Bahnschrift" panose="020B0502040204020203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88943"/>
                <a:ext cx="7848872" cy="3081387"/>
              </a:xfrm>
              <a:prstGeom prst="rect">
                <a:avLst/>
              </a:prstGeom>
              <a:blipFill>
                <a:blip r:embed="rId3"/>
                <a:stretch>
                  <a:fillRect l="-1088" t="-2174" b="-49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Recuento. Principios básicos</a:t>
            </a:r>
          </a:p>
        </p:txBody>
      </p:sp>
    </p:spTree>
    <p:extLst>
      <p:ext uri="{BB962C8B-B14F-4D97-AF65-F5344CB8AC3E}">
        <p14:creationId xmlns:p14="http://schemas.microsoft.com/office/powerpoint/2010/main" val="176433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Recuento. Principios básicos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2AB387-0BED-4090-8945-00DDE69BB5D8}"/>
              </a:ext>
            </a:extLst>
          </p:cNvPr>
          <p:cNvSpPr/>
          <p:nvPr/>
        </p:nvSpPr>
        <p:spPr>
          <a:xfrm>
            <a:off x="35242" y="2155024"/>
            <a:ext cx="402552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DE INCLUSIÓN-EXCLUSIÓN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EF2902C9-3BA1-4747-A17B-560B2E9B0211}"/>
                  </a:ext>
                </a:extLst>
              </p:cNvPr>
              <p:cNvSpPr/>
              <p:nvPr/>
            </p:nvSpPr>
            <p:spPr>
              <a:xfrm>
                <a:off x="179512" y="2551837"/>
                <a:ext cx="69847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Cardinal de la unión de 2 conjuntos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s-ES" dirty="0"/>
                  <a:t>Nota: Si A y B disjuntos (si A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=∅)→</m:t>
                    </m:r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EF2902C9-3BA1-4747-A17B-560B2E9B0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51837"/>
                <a:ext cx="6984776" cy="1477328"/>
              </a:xfrm>
              <a:prstGeom prst="rect">
                <a:avLst/>
              </a:prstGeom>
              <a:blipFill>
                <a:blip r:embed="rId3"/>
                <a:stretch>
                  <a:fillRect l="-524" t="-2893" b="-57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20E8B50-9467-4B47-B2E1-586EBE434885}"/>
                  </a:ext>
                </a:extLst>
              </p:cNvPr>
              <p:cNvSpPr/>
              <p:nvPr/>
            </p:nvSpPr>
            <p:spPr>
              <a:xfrm>
                <a:off x="251518" y="4183408"/>
                <a:ext cx="74888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𝐶𝑎𝑟𝑑𝑖𝑛𝑎𝑙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𝑢𝑛𝑖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𝑐𝑜𝑛𝑗𝑢𝑛𝑡𝑜𝑠</m:t>
                    </m:r>
                  </m:oMath>
                </a14:m>
                <a:endParaRPr lang="es-ES" dirty="0"/>
              </a:p>
              <a:p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dirty="0"/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s-ES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s-ES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20E8B50-9467-4B47-B2E1-586EBE434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4183408"/>
                <a:ext cx="7488834" cy="923330"/>
              </a:xfrm>
              <a:prstGeom prst="rect">
                <a:avLst/>
              </a:prstGeom>
              <a:blipFill>
                <a:blip r:embed="rId4"/>
                <a:stretch>
                  <a:fillRect l="-488" t="-1316"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C851AB70-8442-43FF-B33F-5F5D4FD98F95}"/>
              </a:ext>
            </a:extLst>
          </p:cNvPr>
          <p:cNvSpPr/>
          <p:nvPr/>
        </p:nvSpPr>
        <p:spPr>
          <a:xfrm>
            <a:off x="107248" y="5158416"/>
            <a:ext cx="270657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DIAGRAMAS EN ÁRBOL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107504" y="164770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0" y="5774632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Recuento. Principios básicos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027E4E-C990-41F9-81E6-820DC919794C}"/>
              </a:ext>
            </a:extLst>
          </p:cNvPr>
          <p:cNvSpPr/>
          <p:nvPr/>
        </p:nvSpPr>
        <p:spPr>
          <a:xfrm>
            <a:off x="165785" y="2058357"/>
            <a:ext cx="8189246" cy="383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00206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placas de matrícula distintas posibles en España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4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 de bytes diferentes que se pueden formar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escuela ofrece, en cada curso la posibilidad de cursar 10 asignaturas de matemáticas, 3 de física y 7 de programación. Un alumno hace su planificación de forma que las dos primeras asignaturas sean matemáticas, luego sea física y las dos últimas programación. ¿De cuántas maneras puede llevar a cabo esa planificación?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4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contraseñas  que admite el sistema con longitud entre 6 y 8 caracteres sabiendo que cada contraseña debe contener al menos un dígito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4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 de tiras de bits de longitud 8 de forma que comiencen por 1 o terminen en  00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eliminatoria entre dos equipos consiste, a lo sumo, en 5 partidos. El primer equipo que gane 3 partidos resulta vencedor. ¿Cuántos posibles desarrollos de la eliminatoria pueden darse?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E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1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0" y="5955210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Recuento. Principios básicos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12FFD0-AED4-4CEC-8CFA-C529240A27B0}"/>
              </a:ext>
            </a:extLst>
          </p:cNvPr>
          <p:cNvSpPr/>
          <p:nvPr/>
        </p:nvSpPr>
        <p:spPr>
          <a:xfrm>
            <a:off x="251518" y="2209220"/>
            <a:ext cx="8568955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6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del palomar  (principio de distribución de Dirichlet)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6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(Principio restringido) Si queremos introducir m objetos en n cajas  siendo m&gt;n; alguna de las cajas debe contener más de un objeto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6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(Principio generalizado) Sean m, n y p números enteros positivos. Si tenemos que distribuir </a:t>
            </a:r>
            <a:r>
              <a:rPr lang="es-ES" sz="1600" dirty="0" err="1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np+m</a:t>
            </a:r>
            <a:r>
              <a:rPr lang="es-ES" sz="16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objetos entre n cajas, entonces alguna caja debe contener al menos p+1 objetos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 cuadrado de diagonal 3, marcamos al azar 10 puntos; al menos 2 puntos están a una distancia no mayor que 1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¿Cuántos alumnos debe haber en una clase para asegurar que al menos 2 tienen la misma nota en un examen que se califica de 0 a 100?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grupo de 50 personas, siempre hay al menos……… personas que nacieron el mismo mes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¿Cuántas cartas debemos sacar de una baraja para asegurar que al menos 3 son del mismo palo? ¿y para garantizar que al menos 3 sean oros?</a:t>
            </a:r>
          </a:p>
          <a:p>
            <a:pPr marL="800100" lvl="1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6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0" y="5877272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9E310F5-1D78-434B-9909-D8176BA14ED0}"/>
              </a:ext>
            </a:extLst>
          </p:cNvPr>
          <p:cNvSpPr/>
          <p:nvPr/>
        </p:nvSpPr>
        <p:spPr>
          <a:xfrm>
            <a:off x="195601" y="2111291"/>
            <a:ext cx="85779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Variaciones ordinarias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distribuciones de bolas distinguibles en urnas de modo que no hay más de una bola en cada urna	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grupos ordenados formados por n elementos tomados de los m existentes de forma que dos grupos son distintos si difieren en algún elemento o si, aun teniendo los mismos, </a:t>
            </a:r>
            <a:r>
              <a:rPr lang="es-ES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difieren en el orden.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5405969-9C43-46B3-B0C5-DF86097CC626}"/>
                  </a:ext>
                </a:extLst>
              </p:cNvPr>
              <p:cNvSpPr/>
              <p:nvPr/>
            </p:nvSpPr>
            <p:spPr>
              <a:xfrm>
                <a:off x="1012002" y="3562100"/>
                <a:ext cx="7596846" cy="662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S" sz="2400" dirty="0">
                    <a:ea typeface="Cambria Math" panose="02040503050406030204" pitchFamily="18" charset="0"/>
                  </a:rPr>
                  <a:t>Si  0&lt;n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s-E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…..(</m:t>
                    </m:r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s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s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5405969-9C43-46B3-B0C5-DF86097C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2" y="3562100"/>
                <a:ext cx="7596846" cy="662233"/>
              </a:xfrm>
              <a:prstGeom prst="rect">
                <a:avLst/>
              </a:prstGeom>
              <a:blipFill>
                <a:blip r:embed="rId3"/>
                <a:stretch>
                  <a:fillRect l="-482" b="-2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F57BB387-7E2C-4230-8563-D7AD520CE08A}"/>
              </a:ext>
            </a:extLst>
          </p:cNvPr>
          <p:cNvSpPr/>
          <p:nvPr/>
        </p:nvSpPr>
        <p:spPr>
          <a:xfrm>
            <a:off x="242554" y="4091233"/>
            <a:ext cx="7449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s-ES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números distintos de 5 cifras diferentes que se pueden formar con los elementos de A={1,2,4,5,6,8,9}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s-ES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Formas posibles de elegir a un presidente, un secretario y un vocal entre los 10 miembros de una asociación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0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DDF6CE6-C658-4346-AF42-D67F17A98341}"/>
                  </a:ext>
                </a:extLst>
              </p:cNvPr>
              <p:cNvSpPr/>
              <p:nvPr/>
            </p:nvSpPr>
            <p:spPr>
              <a:xfrm>
                <a:off x="205255" y="2086888"/>
                <a:ext cx="8640960" cy="3877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400" i="1" dirty="0"/>
                  <a:t>2.2. Permutaciones ordinarias</a:t>
                </a:r>
                <a:endParaRPr lang="es-ES" sz="2400" dirty="0"/>
              </a:p>
              <a:p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Número de distribuciones de 4 bolas distinguibles (diferentes) en 4 urnas de modo que haya a lo sumo una bola por urna. Variaciones ordinarias cuando m=n</a:t>
                </a:r>
              </a:p>
              <a:p>
                <a:r>
                  <a:rPr lang="es-ES" dirty="0"/>
                  <a:t>	</a:t>
                </a:r>
              </a:p>
              <a:p>
                <a:r>
                  <a:rPr lang="es-ES" b="1" dirty="0" err="1"/>
                  <a:t>Nº</a:t>
                </a:r>
                <a:r>
                  <a:rPr lang="es-ES" b="1" dirty="0"/>
                  <a:t> total de posibilidades: 4.3.2.1= 24 =4!</a:t>
                </a:r>
                <a:endParaRPr lang="es-ES" dirty="0"/>
              </a:p>
              <a:p>
                <a:r>
                  <a:rPr lang="es-ES" b="1" dirty="0"/>
                  <a:t> </a:t>
                </a:r>
                <a:endParaRPr lang="es-ES" dirty="0"/>
              </a:p>
              <a:p>
                <a:r>
                  <a:rPr lang="es-ES" dirty="0"/>
                  <a:t>		             Si m=n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…..1</m:t>
                    </m:r>
                  </m:oMath>
                </a14:m>
                <a:r>
                  <a:rPr lang="es-ES" sz="2400" dirty="0"/>
                  <a:t>=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s-ES" sz="2400" dirty="0"/>
              </a:p>
              <a:p>
                <a:r>
                  <a:rPr lang="es-ES" dirty="0">
                    <a:solidFill>
                      <a:schemeClr val="accent2">
                        <a:lumMod val="50000"/>
                      </a:schemeClr>
                    </a:solidFill>
                  </a:rPr>
                  <a:t>Ejemplos:</a:t>
                </a:r>
              </a:p>
              <a:p>
                <a:pPr marL="285750" lvl="0" indent="-285750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2">
                        <a:lumMod val="50000"/>
                      </a:schemeClr>
                    </a:solidFill>
                  </a:rPr>
                  <a:t>Un viajante comienza en una ciudad prefijada pero debe visitar un total de 8 ciudades ¿Cuántas formas tiene de recorrerlas?</a:t>
                </a:r>
              </a:p>
              <a:p>
                <a:pPr marL="285750" lvl="0" indent="-285750"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chemeClr val="accent2">
                        <a:lumMod val="50000"/>
                      </a:schemeClr>
                    </a:solidFill>
                  </a:rPr>
                  <a:t>¿Cuántas permutaciones de las letras a, b c, d, e, f g, h, i,  j, contienen la cadena ABC?</a:t>
                </a:r>
              </a:p>
              <a:p>
                <a:r>
                  <a:rPr lang="es-ES" dirty="0"/>
                  <a:t> 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DDF6CE6-C658-4346-AF42-D67F17A98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5" y="2086888"/>
                <a:ext cx="8640960" cy="3877985"/>
              </a:xfrm>
              <a:prstGeom prst="rect">
                <a:avLst/>
              </a:prstGeom>
              <a:blipFill>
                <a:blip r:embed="rId3"/>
                <a:stretch>
                  <a:fillRect l="-1129" t="-12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33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0" y="5805264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88943"/>
            <a:ext cx="7848872" cy="30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endParaRPr lang="es-ES" sz="1600" dirty="0">
              <a:latin typeface="Bahnschrift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2646F-F73C-4B17-BE0D-85185138DC7C}"/>
              </a:ext>
            </a:extLst>
          </p:cNvPr>
          <p:cNvSpPr txBox="1"/>
          <p:nvPr/>
        </p:nvSpPr>
        <p:spPr>
          <a:xfrm>
            <a:off x="179512" y="1587669"/>
            <a:ext cx="44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Variaciones, Permutaciones y Combinaciones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EB7B692-C932-48FA-8836-99008AFA949A}"/>
                  </a:ext>
                </a:extLst>
              </p:cNvPr>
              <p:cNvSpPr/>
              <p:nvPr/>
            </p:nvSpPr>
            <p:spPr>
              <a:xfrm>
                <a:off x="165918" y="2060848"/>
                <a:ext cx="8654554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4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2.3. Variaciones con repetición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Número de distribuciones de 2 bolas distinguibles en 3 urnas (ahora sí puede haber más de una bola en cada urna)	</a:t>
                </a:r>
                <a:endParaRPr lang="es-ES" sz="1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s-ES" b="1" dirty="0">
                  <a:solidFill>
                    <a:srgbClr val="3B3838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b="1" dirty="0" err="1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Nº</a:t>
                </a:r>
                <a:r>
                  <a:rPr lang="es-ES" b="1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total de posibilidades: 3</a:t>
                </a:r>
                <a:r>
                  <a:rPr lang="es-ES" b="1" baseline="30000" dirty="0">
                    <a:solidFill>
                      <a:srgbClr val="3B3838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s-E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número de distribuciones de n elementos distinguibles en m urnas</a:t>
                </a:r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r>
                      <a:rPr lang="es-ES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s-ES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(</m:t>
                    </m:r>
                  </m:oMath>
                </a14:m>
                <a:r>
                  <a:rPr lang="es-E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 tiene por qué ser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s-ES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E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m)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EB7B692-C932-48FA-8836-99008AFA9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8" y="2060848"/>
                <a:ext cx="8654554" cy="2369880"/>
              </a:xfrm>
              <a:prstGeom prst="rect">
                <a:avLst/>
              </a:prstGeom>
              <a:blipFill>
                <a:blip r:embed="rId3"/>
                <a:stretch>
                  <a:fillRect l="-1056" t="-2057" r="-634" b="-23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F665B2E6-88E1-45B5-B4EB-C6D77C165EBA}"/>
              </a:ext>
            </a:extLst>
          </p:cNvPr>
          <p:cNvSpPr/>
          <p:nvPr/>
        </p:nvSpPr>
        <p:spPr>
          <a:xfrm>
            <a:off x="251518" y="4491697"/>
            <a:ext cx="77768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2">
                    <a:lumMod val="50000"/>
                  </a:schemeClr>
                </a:solidFill>
              </a:rPr>
              <a:t>Ejemplos: Se extraen, con reemplazamiento, 5 cartas de una baraja española</a:t>
            </a:r>
          </a:p>
          <a:p>
            <a:r>
              <a:rPr lang="es-ES" sz="1400" dirty="0">
                <a:solidFill>
                  <a:schemeClr val="accent2">
                    <a:lumMod val="50000"/>
                  </a:schemeClr>
                </a:solidFill>
              </a:rPr>
              <a:t>¿En cuántas extracciones hay al menos un rey? ¿Y al menos un rey o un as?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2">
                    <a:lumMod val="50000"/>
                  </a:schemeClr>
                </a:solidFill>
              </a:rPr>
              <a:t>En una empresa con 4 empleados se deben realizar 7 tareas distintas. Si todos los empleados están cualificados para realizar todas las tareas y ninguno puede quedar sin trabajar, ¿de cuántas formas pueden asignarse dichas tareas?</a:t>
            </a:r>
          </a:p>
        </p:txBody>
      </p:sp>
    </p:spTree>
    <p:extLst>
      <p:ext uri="{BB962C8B-B14F-4D97-AF65-F5344CB8AC3E}">
        <p14:creationId xmlns:p14="http://schemas.microsoft.com/office/powerpoint/2010/main" val="1384561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11654</TotalTime>
  <Words>2670</Words>
  <Application>Microsoft Office PowerPoint</Application>
  <PresentationFormat>Presentación en pantalla (4:3)</PresentationFormat>
  <Paragraphs>348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Bahnschrift</vt:lpstr>
      <vt:lpstr>Calibri</vt:lpstr>
      <vt:lpstr>Calibri Light</vt:lpstr>
      <vt:lpstr>Cambria Math</vt:lpstr>
      <vt:lpstr>Century Gothic</vt:lpstr>
      <vt:lpstr>Times New Roman</vt:lpstr>
      <vt:lpstr>Wingdings</vt:lpstr>
      <vt:lpstr>Tema de Office</vt:lpstr>
      <vt:lpstr>TEMA 2  COMBINATORIA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U-TAD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Gayo</dc:creator>
  <cp:lastModifiedBy>María del Mar Angulo Martinez</cp:lastModifiedBy>
  <cp:revision>353</cp:revision>
  <dcterms:created xsi:type="dcterms:W3CDTF">2013-10-15T13:27:45Z</dcterms:created>
  <dcterms:modified xsi:type="dcterms:W3CDTF">2021-10-15T06:12:30Z</dcterms:modified>
</cp:coreProperties>
</file>